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9" r:id="rId2"/>
    <p:sldId id="283" r:id="rId3"/>
    <p:sldId id="315" r:id="rId4"/>
    <p:sldId id="317" r:id="rId5"/>
    <p:sldId id="318" r:id="rId6"/>
    <p:sldId id="321" r:id="rId7"/>
    <p:sldId id="322" r:id="rId8"/>
    <p:sldId id="316" r:id="rId9"/>
    <p:sldId id="323" r:id="rId10"/>
    <p:sldId id="29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4660"/>
  </p:normalViewPr>
  <p:slideViewPr>
    <p:cSldViewPr>
      <p:cViewPr varScale="1">
        <p:scale>
          <a:sx n="70" d="100"/>
          <a:sy n="70" d="100"/>
        </p:scale>
        <p:origin x="10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AEF67-3EB4-4AC3-882C-E6D522182A6B}" type="datetimeFigureOut">
              <a:rPr lang="en-IN" smtClean="0"/>
              <a:t>24-03-2018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7A868-031F-4442-85A6-8D368FB323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5808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FA9276-CF36-40DD-B1EC-E829D5F1CE3C}" type="slidenum">
              <a:rPr lang="en-US" altLang="en-US" sz="1100"/>
              <a:pPr/>
              <a:t>10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49397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BF02-1FF1-4CD9-A678-EAB5F33C7C40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6254-38C4-4D21-A2E8-2A1D11B44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BF02-1FF1-4CD9-A678-EAB5F33C7C40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6254-38C4-4D21-A2E8-2A1D11B44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BF02-1FF1-4CD9-A678-EAB5F33C7C40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6254-38C4-4D21-A2E8-2A1D11B44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BF02-1FF1-4CD9-A678-EAB5F33C7C40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6254-38C4-4D21-A2E8-2A1D11B44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BF02-1FF1-4CD9-A678-EAB5F33C7C40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6254-38C4-4D21-A2E8-2A1D11B44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BF02-1FF1-4CD9-A678-EAB5F33C7C40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6254-38C4-4D21-A2E8-2A1D11B44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BF02-1FF1-4CD9-A678-EAB5F33C7C40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6254-38C4-4D21-A2E8-2A1D11B44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BF02-1FF1-4CD9-A678-EAB5F33C7C40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6254-38C4-4D21-A2E8-2A1D11B44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BF02-1FF1-4CD9-A678-EAB5F33C7C40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6254-38C4-4D21-A2E8-2A1D11B44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BF02-1FF1-4CD9-A678-EAB5F33C7C40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6254-38C4-4D21-A2E8-2A1D11B44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BF02-1FF1-4CD9-A678-EAB5F33C7C40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6254-38C4-4D21-A2E8-2A1D11B44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EBF02-1FF1-4CD9-A678-EAB5F33C7C40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96254-38C4-4D21-A2E8-2A1D11B44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533399" y="5478850"/>
            <a:ext cx="8077201" cy="10092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-1" y="1752600"/>
            <a:ext cx="9122229" cy="1655762"/>
          </a:xfrm>
          <a:solidFill>
            <a:srgbClr val="00B0F0"/>
          </a:solidFill>
        </p:spPr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“Impact of extreme heat events on health”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-38788" y="4419600"/>
            <a:ext cx="9144000" cy="1419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070C0"/>
                </a:solidFill>
              </a:rPr>
              <a:t>Dr. Meena </a:t>
            </a:r>
            <a:r>
              <a:rPr lang="en-US" sz="2000" dirty="0" err="1">
                <a:solidFill>
                  <a:srgbClr val="0070C0"/>
                </a:solidFill>
              </a:rPr>
              <a:t>Som</a:t>
            </a:r>
            <a:r>
              <a:rPr lang="en-US" sz="2000" dirty="0">
                <a:solidFill>
                  <a:srgbClr val="0070C0"/>
                </a:solidFill>
              </a:rPr>
              <a:t>, Health Specialist, UNICEF-HFO</a:t>
            </a:r>
          </a:p>
          <a:p>
            <a:r>
              <a:rPr lang="en-US" sz="2000" baseline="30000" dirty="0" smtClean="0"/>
              <a:t>24th </a:t>
            </a:r>
            <a:r>
              <a:rPr lang="en-US" sz="2000" baseline="30000" dirty="0"/>
              <a:t>March 2018</a:t>
            </a:r>
            <a:endParaRPr lang="en-US" sz="2000" dirty="0"/>
          </a:p>
          <a:p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0966" y="6279345"/>
            <a:ext cx="1003465" cy="24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443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1162050"/>
          </a:xfrm>
          <a:solidFill>
            <a:srgbClr val="00B0F0"/>
          </a:solidFill>
        </p:spPr>
        <p:txBody>
          <a:bodyPr anchor="ctr">
            <a:normAutofit/>
          </a:bodyPr>
          <a:lstStyle/>
          <a:p>
            <a:pPr algn="ctr"/>
            <a:r>
              <a:rPr lang="en-US" altLang="en-US" sz="4400" b="1" dirty="0" smtClean="0">
                <a:solidFill>
                  <a:schemeClr val="bg1"/>
                </a:solidFill>
                <a:latin typeface="Calibri" pitchFamily="34" charset="0"/>
              </a:rPr>
              <a:t>Now is the time for urgent …..</a:t>
            </a:r>
            <a:r>
              <a:rPr lang="en-US" altLang="en-US" sz="4400" dirty="0" smtClean="0">
                <a:solidFill>
                  <a:schemeClr val="bg1"/>
                </a:solidFill>
                <a:latin typeface="Calibri" pitchFamily="34" charset="0"/>
              </a:rPr>
              <a:t>   </a:t>
            </a:r>
            <a:r>
              <a:rPr lang="en-US" altLang="en-US" sz="3500" dirty="0" smtClean="0">
                <a:solidFill>
                  <a:schemeClr val="bg1"/>
                </a:solidFill>
                <a:latin typeface="Calibri" pitchFamily="34" charset="0"/>
              </a:rPr>
              <a:t>                </a:t>
            </a:r>
          </a:p>
        </p:txBody>
      </p:sp>
      <p:sp>
        <p:nvSpPr>
          <p:cNvPr id="32771" name="TextBox 4"/>
          <p:cNvSpPr txBox="1">
            <a:spLocks noChangeArrowheads="1"/>
          </p:cNvSpPr>
          <p:nvPr/>
        </p:nvSpPr>
        <p:spPr bwMode="auto">
          <a:xfrm>
            <a:off x="5715000" y="2590800"/>
            <a:ext cx="28194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7172" y="114300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0070C0"/>
                </a:solidFill>
                <a:cs typeface="Arial" panose="020B0604020202020204" pitchFamily="34" charset="0"/>
              </a:rPr>
              <a:t>        </a:t>
            </a:r>
            <a:endParaRPr lang="en-US" sz="2400" i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344" y="1204766"/>
            <a:ext cx="91268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400" i="1" dirty="0">
              <a:solidFill>
                <a:srgbClr val="FF0000"/>
              </a:solidFill>
            </a:endParaRPr>
          </a:p>
          <a:p>
            <a:endParaRPr lang="en-IN" sz="2400" dirty="0"/>
          </a:p>
        </p:txBody>
      </p:sp>
      <p:sp>
        <p:nvSpPr>
          <p:cNvPr id="3" name="Rectangle 2"/>
          <p:cNvSpPr/>
          <p:nvPr/>
        </p:nvSpPr>
        <p:spPr>
          <a:xfrm>
            <a:off x="34344" y="2766715"/>
            <a:ext cx="9109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43566" y="28956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i="1" dirty="0">
              <a:solidFill>
                <a:srgbClr val="3F8EE5"/>
              </a:solidFill>
            </a:endParaRPr>
          </a:p>
          <a:p>
            <a:endParaRPr lang="en-US" sz="2400" b="1" i="1" dirty="0"/>
          </a:p>
        </p:txBody>
      </p:sp>
      <p:sp>
        <p:nvSpPr>
          <p:cNvPr id="8" name="bk object 20"/>
          <p:cNvSpPr/>
          <p:nvPr/>
        </p:nvSpPr>
        <p:spPr>
          <a:xfrm>
            <a:off x="1301571" y="1863564"/>
            <a:ext cx="3929666" cy="37260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6013628" y="2982158"/>
            <a:ext cx="26597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!!!</a:t>
            </a:r>
            <a:endParaRPr lang="en-US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85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19200"/>
            <a:ext cx="8305800" cy="5334000"/>
          </a:xfrm>
        </p:spPr>
        <p:txBody>
          <a:bodyPr>
            <a:normAutofit fontScale="92500" lnSpcReduction="10000"/>
          </a:bodyPr>
          <a:lstStyle/>
          <a:p>
            <a:r>
              <a:rPr lang="en-IN" sz="2800" dirty="0" smtClean="0"/>
              <a:t>Occurrence of extreme heat events has significantly increased across the country due to climate change</a:t>
            </a:r>
            <a:endParaRPr lang="en-IN" sz="2800" dirty="0"/>
          </a:p>
          <a:p>
            <a:r>
              <a:rPr lang="en-IN" sz="2800" dirty="0" smtClean="0"/>
              <a:t>India is among the worst disaster prone countries</a:t>
            </a:r>
          </a:p>
          <a:p>
            <a:r>
              <a:rPr lang="en-IN" sz="2800" dirty="0" smtClean="0"/>
              <a:t>In the past few years temperatures ranging from 44 to 48 </a:t>
            </a:r>
            <a:r>
              <a:rPr lang="en-IN" sz="2800" dirty="0" err="1" smtClean="0"/>
              <a:t>deg</a:t>
            </a:r>
            <a:r>
              <a:rPr lang="en-IN" sz="2800" dirty="0" smtClean="0"/>
              <a:t> C across various cities has been seen. More than 2000 deaths have been seen in some years</a:t>
            </a:r>
            <a:endParaRPr lang="en-IN" sz="2800" dirty="0"/>
          </a:p>
          <a:p>
            <a:r>
              <a:rPr lang="en-IN" sz="2800" dirty="0" smtClean="0"/>
              <a:t>Extreme temperatures coupled with humidity and atmospheric conditions leads to stress and affects the body </a:t>
            </a:r>
            <a:endParaRPr lang="en-IN" sz="2800" dirty="0"/>
          </a:p>
          <a:p>
            <a:r>
              <a:rPr lang="en-IN" sz="2800" dirty="0" smtClean="0"/>
              <a:t>Better preparedness can help mitigate the impact on human and animal health</a:t>
            </a:r>
            <a:endParaRPr lang="en-IN" sz="2800" dirty="0"/>
          </a:p>
          <a:p>
            <a:pPr>
              <a:buNone/>
            </a:pPr>
            <a:endParaRPr lang="en-IN" sz="2800" dirty="0"/>
          </a:p>
          <a:p>
            <a:pPr>
              <a:buNone/>
            </a:pPr>
            <a:r>
              <a:rPr lang="en-IN" sz="2800" dirty="0"/>
              <a:t>	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70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Impact on health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19200"/>
            <a:ext cx="8305800" cy="5334000"/>
          </a:xfrm>
        </p:spPr>
        <p:txBody>
          <a:bodyPr>
            <a:normAutofit lnSpcReduction="10000"/>
          </a:bodyPr>
          <a:lstStyle/>
          <a:p>
            <a:r>
              <a:rPr lang="en-IN" sz="2800" dirty="0" smtClean="0"/>
              <a:t>Human body temperature is 37 </a:t>
            </a:r>
            <a:r>
              <a:rPr lang="en-IN" sz="2800" dirty="0" err="1" smtClean="0"/>
              <a:t>deg</a:t>
            </a:r>
            <a:r>
              <a:rPr lang="en-IN" sz="2800" dirty="0" smtClean="0"/>
              <a:t> C</a:t>
            </a:r>
            <a:endParaRPr lang="en-IN" sz="2800" dirty="0"/>
          </a:p>
          <a:p>
            <a:r>
              <a:rPr lang="en-IN" sz="2800" dirty="0" smtClean="0"/>
              <a:t>When temperature increases more than 37 </a:t>
            </a:r>
            <a:r>
              <a:rPr lang="en-IN" sz="2800" dirty="0" err="1" smtClean="0"/>
              <a:t>deg</a:t>
            </a:r>
            <a:r>
              <a:rPr lang="en-IN" sz="2800" dirty="0" smtClean="0"/>
              <a:t> C, the body starts gaining heat from atmosphere</a:t>
            </a:r>
          </a:p>
          <a:p>
            <a:r>
              <a:rPr lang="en-IN" sz="2800" dirty="0" smtClean="0"/>
              <a:t>If the humidity is high heat stress may happen at 37 or 38 </a:t>
            </a:r>
            <a:r>
              <a:rPr lang="en-IN" sz="2800" dirty="0" err="1" smtClean="0"/>
              <a:t>deg</a:t>
            </a:r>
            <a:r>
              <a:rPr lang="en-IN" sz="2800" dirty="0" smtClean="0"/>
              <a:t> C</a:t>
            </a:r>
            <a:endParaRPr lang="en-IN" sz="2800" dirty="0"/>
          </a:p>
          <a:p>
            <a:r>
              <a:rPr lang="en-IN" sz="2800" dirty="0" smtClean="0"/>
              <a:t>People engaged in occupations where they have to work outside and are exposed to heat as well as elderly and children are more vulnerable</a:t>
            </a:r>
          </a:p>
          <a:p>
            <a:r>
              <a:rPr lang="en-IN" sz="2800" dirty="0" smtClean="0"/>
              <a:t> </a:t>
            </a:r>
            <a:endParaRPr lang="en-IN" sz="2800" dirty="0"/>
          </a:p>
          <a:p>
            <a:endParaRPr lang="en-IN" sz="2800" dirty="0"/>
          </a:p>
          <a:p>
            <a:pPr>
              <a:buNone/>
            </a:pPr>
            <a:endParaRPr lang="en-IN" sz="2800" dirty="0"/>
          </a:p>
          <a:p>
            <a:pPr>
              <a:buNone/>
            </a:pPr>
            <a:r>
              <a:rPr lang="en-IN" sz="2800" dirty="0"/>
              <a:t>	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Clinical conditions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19200"/>
            <a:ext cx="83058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 smtClean="0"/>
              <a:t>Sunburn</a:t>
            </a:r>
          </a:p>
          <a:p>
            <a:r>
              <a:rPr lang="en-US" sz="2600" dirty="0" smtClean="0"/>
              <a:t>Symptoms: Skin </a:t>
            </a:r>
            <a:r>
              <a:rPr lang="en-US" sz="2600" dirty="0"/>
              <a:t>redness and pain</a:t>
            </a:r>
            <a:r>
              <a:rPr lang="en-US" sz="2600" dirty="0" smtClean="0"/>
              <a:t>, possible </a:t>
            </a:r>
            <a:r>
              <a:rPr lang="en-US" sz="2600" dirty="0"/>
              <a:t>swelling, blisters</a:t>
            </a:r>
            <a:r>
              <a:rPr lang="en-US" sz="2600" dirty="0" smtClean="0"/>
              <a:t>, fever</a:t>
            </a:r>
            <a:r>
              <a:rPr lang="en-US" sz="2600" dirty="0"/>
              <a:t>, headaches.</a:t>
            </a:r>
          </a:p>
          <a:p>
            <a:r>
              <a:rPr lang="en-US" sz="2600" dirty="0"/>
              <a:t>First Aid: </a:t>
            </a:r>
            <a:r>
              <a:rPr lang="en-US" sz="2600" dirty="0" smtClean="0"/>
              <a:t>Bath using soap, If blisters occur get medical attention</a:t>
            </a:r>
            <a:endParaRPr lang="en-IN" sz="2600" dirty="0" smtClean="0"/>
          </a:p>
          <a:p>
            <a:pPr marL="0" indent="0">
              <a:buNone/>
            </a:pPr>
            <a:r>
              <a:rPr lang="en-IN" sz="3000" b="1" dirty="0" smtClean="0"/>
              <a:t>Heat Cramps </a:t>
            </a:r>
          </a:p>
          <a:p>
            <a:r>
              <a:rPr lang="en-US" sz="2600" dirty="0" smtClean="0"/>
              <a:t>Symptoms: Painful </a:t>
            </a:r>
            <a:r>
              <a:rPr lang="en-US" sz="2600" dirty="0"/>
              <a:t>spasms usually </a:t>
            </a:r>
            <a:r>
              <a:rPr lang="en-US" sz="2600" dirty="0" smtClean="0"/>
              <a:t>in leg </a:t>
            </a:r>
            <a:r>
              <a:rPr lang="en-US" sz="2600" dirty="0"/>
              <a:t>and abdominal </a:t>
            </a:r>
            <a:r>
              <a:rPr lang="en-US" sz="2600" dirty="0" smtClean="0"/>
              <a:t>muscles or </a:t>
            </a:r>
            <a:r>
              <a:rPr lang="en-US" sz="2600" dirty="0"/>
              <a:t>extremities. </a:t>
            </a:r>
            <a:r>
              <a:rPr lang="en-US" sz="2600" dirty="0" smtClean="0"/>
              <a:t>Heavy sweating</a:t>
            </a:r>
          </a:p>
          <a:p>
            <a:r>
              <a:rPr lang="en-US" sz="2600" dirty="0" smtClean="0"/>
              <a:t>First Aid: Move </a:t>
            </a:r>
            <a:r>
              <a:rPr lang="en-US" sz="2600" dirty="0"/>
              <a:t>to cool or shaded place. Apply </a:t>
            </a:r>
            <a:r>
              <a:rPr lang="en-US" sz="2600" dirty="0" smtClean="0"/>
              <a:t>firm pressure </a:t>
            </a:r>
            <a:r>
              <a:rPr lang="en-US" sz="2600" dirty="0"/>
              <a:t>on cramping muscles or gentle </a:t>
            </a:r>
            <a:r>
              <a:rPr lang="en-US" sz="2600" dirty="0" smtClean="0"/>
              <a:t>massage to </a:t>
            </a:r>
            <a:r>
              <a:rPr lang="en-US" sz="2600" dirty="0"/>
              <a:t>relieve spasm. Give sips of </a:t>
            </a:r>
            <a:r>
              <a:rPr lang="en-US" sz="2600" dirty="0" smtClean="0"/>
              <a:t>water. </a:t>
            </a:r>
          </a:p>
          <a:p>
            <a:pPr>
              <a:buNone/>
            </a:pPr>
            <a:endParaRPr lang="en-IN" sz="2800" dirty="0"/>
          </a:p>
          <a:p>
            <a:pPr>
              <a:buNone/>
            </a:pPr>
            <a:r>
              <a:rPr lang="en-IN" sz="2800" dirty="0"/>
              <a:t>	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589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Clinical conditions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19200"/>
            <a:ext cx="8305800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sz="3300" b="1" dirty="0" smtClean="0"/>
              <a:t>Heat Exhaustion</a:t>
            </a:r>
          </a:p>
          <a:p>
            <a:r>
              <a:rPr lang="en-US" sz="2800" dirty="0"/>
              <a:t>Symptoms: </a:t>
            </a:r>
            <a:r>
              <a:rPr lang="en-US" sz="2800" dirty="0" smtClean="0"/>
              <a:t>Heavy </a:t>
            </a:r>
            <a:r>
              <a:rPr lang="en-US" sz="2800" dirty="0"/>
              <a:t>sweating, </a:t>
            </a:r>
            <a:r>
              <a:rPr lang="en-US" sz="2800" dirty="0" smtClean="0"/>
              <a:t>weakness, </a:t>
            </a:r>
            <a:r>
              <a:rPr lang="en-US" sz="2800" dirty="0"/>
              <a:t>skin cold, pale, </a:t>
            </a:r>
            <a:r>
              <a:rPr lang="en-US" sz="2800" dirty="0" smtClean="0"/>
              <a:t>headache and clammy, Weak pulse, Normal temperature possible, Fainting, vomiting</a:t>
            </a:r>
            <a:r>
              <a:rPr lang="en-IN" sz="2800" b="1" dirty="0" smtClean="0"/>
              <a:t> </a:t>
            </a:r>
            <a:endParaRPr lang="en-IN" sz="2800" b="1" dirty="0"/>
          </a:p>
          <a:p>
            <a:r>
              <a:rPr lang="en-US" sz="2800" dirty="0" smtClean="0"/>
              <a:t>First </a:t>
            </a:r>
            <a:r>
              <a:rPr lang="en-US" sz="2800" dirty="0"/>
              <a:t>Aid: Move to cool or </a:t>
            </a:r>
            <a:r>
              <a:rPr lang="en-US" sz="2800" dirty="0" smtClean="0"/>
              <a:t>shaded place, </a:t>
            </a:r>
            <a:r>
              <a:rPr lang="en-US" sz="2800" dirty="0"/>
              <a:t>Apply cool, wet </a:t>
            </a:r>
            <a:r>
              <a:rPr lang="en-US" sz="2800" dirty="0" smtClean="0"/>
              <a:t>cloth, provide fan </a:t>
            </a:r>
            <a:r>
              <a:rPr lang="en-US" sz="2800" dirty="0"/>
              <a:t>or </a:t>
            </a:r>
            <a:r>
              <a:rPr lang="en-US" sz="2800" dirty="0" smtClean="0"/>
              <a:t>AC. </a:t>
            </a:r>
            <a:r>
              <a:rPr lang="en-US" sz="2800" dirty="0"/>
              <a:t>Give sips of </a:t>
            </a:r>
            <a:r>
              <a:rPr lang="en-US" sz="2800" dirty="0" smtClean="0"/>
              <a:t>water slowly. If vomiting </a:t>
            </a:r>
            <a:r>
              <a:rPr lang="en-US" sz="2800" dirty="0"/>
              <a:t>occurs, seek immediate </a:t>
            </a:r>
            <a:r>
              <a:rPr lang="en-US" sz="2800" dirty="0" smtClean="0"/>
              <a:t>medical help</a:t>
            </a:r>
            <a:endParaRPr lang="en-IN" sz="2800" dirty="0"/>
          </a:p>
          <a:p>
            <a:pPr marL="0" indent="0">
              <a:buNone/>
            </a:pPr>
            <a:r>
              <a:rPr lang="en-IN" sz="3300" b="1" dirty="0"/>
              <a:t>Heat </a:t>
            </a:r>
            <a:r>
              <a:rPr lang="en-IN" sz="3300" b="1" dirty="0" smtClean="0"/>
              <a:t>Stroke</a:t>
            </a:r>
            <a:endParaRPr lang="en-IN" sz="3300" b="1" dirty="0"/>
          </a:p>
          <a:p>
            <a:r>
              <a:rPr lang="en-US" sz="2800" dirty="0"/>
              <a:t>Symptoms: High body </a:t>
            </a:r>
            <a:r>
              <a:rPr lang="en-US" sz="2800" dirty="0" smtClean="0"/>
              <a:t>temperature, (</a:t>
            </a:r>
            <a:r>
              <a:rPr lang="en-US" sz="2800" dirty="0"/>
              <a:t>106+F). Hot, dry </a:t>
            </a:r>
            <a:r>
              <a:rPr lang="en-US" sz="2800" dirty="0" smtClean="0"/>
              <a:t>skin, Rapid</a:t>
            </a:r>
            <a:r>
              <a:rPr lang="en-US" sz="2800" dirty="0"/>
              <a:t>, strong </a:t>
            </a:r>
            <a:r>
              <a:rPr lang="en-US" sz="2800" dirty="0" smtClean="0"/>
              <a:t>pulse, Possible unconsciousness, may not sweat</a:t>
            </a:r>
            <a:endParaRPr lang="en-US" sz="2800" dirty="0"/>
          </a:p>
          <a:p>
            <a:r>
              <a:rPr lang="en-US" sz="2800" dirty="0" smtClean="0"/>
              <a:t>First </a:t>
            </a:r>
            <a:r>
              <a:rPr lang="en-US" sz="2800" dirty="0"/>
              <a:t>Aid: </a:t>
            </a:r>
            <a:r>
              <a:rPr lang="en-US" sz="2800" dirty="0" smtClean="0"/>
              <a:t>It is an emergency, refer immediately, Delay can be </a:t>
            </a:r>
            <a:r>
              <a:rPr lang="en-US" sz="2800" smtClean="0"/>
              <a:t>fatal, Move </a:t>
            </a:r>
            <a:r>
              <a:rPr lang="en-US" sz="2800" dirty="0"/>
              <a:t>to cool or shaded place, Apply cool, wet cloth, provide fan or </a:t>
            </a:r>
            <a:r>
              <a:rPr lang="en-US" sz="2800" dirty="0" smtClean="0"/>
              <a:t>AC, fluids not required</a:t>
            </a:r>
            <a:endParaRPr lang="en-IN" sz="2800"/>
          </a:p>
          <a:p>
            <a:pPr>
              <a:buNone/>
            </a:pPr>
            <a:endParaRPr lang="en-IN" sz="2800" dirty="0"/>
          </a:p>
          <a:p>
            <a:pPr>
              <a:buNone/>
            </a:pPr>
            <a:r>
              <a:rPr lang="en-IN" sz="2800" dirty="0"/>
              <a:t>	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71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Do’s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19200"/>
            <a:ext cx="83058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Be aware of the </a:t>
            </a:r>
            <a:r>
              <a:rPr lang="en-US" dirty="0"/>
              <a:t>local weather forecast </a:t>
            </a:r>
            <a:r>
              <a:rPr lang="en-US" dirty="0" smtClean="0"/>
              <a:t>(Radio</a:t>
            </a:r>
            <a:r>
              <a:rPr lang="en-US" dirty="0"/>
              <a:t>, </a:t>
            </a:r>
            <a:r>
              <a:rPr lang="en-US" dirty="0" smtClean="0"/>
              <a:t>TV</a:t>
            </a:r>
            <a:r>
              <a:rPr lang="en-US" dirty="0"/>
              <a:t>, </a:t>
            </a:r>
            <a:r>
              <a:rPr lang="en-US" dirty="0" smtClean="0"/>
              <a:t>News papers)</a:t>
            </a:r>
          </a:p>
          <a:p>
            <a:r>
              <a:rPr lang="en-US" dirty="0" smtClean="0"/>
              <a:t>Drink </a:t>
            </a:r>
            <a:r>
              <a:rPr lang="en-US" dirty="0"/>
              <a:t>sufficient </a:t>
            </a:r>
            <a:r>
              <a:rPr lang="en-US" dirty="0" smtClean="0"/>
              <a:t>water frequently, carry water during travel, provide drinking water near work place</a:t>
            </a:r>
            <a:endParaRPr lang="en-US" dirty="0"/>
          </a:p>
          <a:p>
            <a:r>
              <a:rPr lang="en-US" dirty="0" smtClean="0"/>
              <a:t>Wear </a:t>
            </a:r>
            <a:r>
              <a:rPr lang="en-US" dirty="0"/>
              <a:t>lightweight, </a:t>
            </a:r>
            <a:r>
              <a:rPr lang="en-US" dirty="0" smtClean="0"/>
              <a:t>light </a:t>
            </a:r>
            <a:r>
              <a:rPr lang="en-US" dirty="0" err="1" smtClean="0"/>
              <a:t>coloured</a:t>
            </a:r>
            <a:r>
              <a:rPr lang="en-US" dirty="0"/>
              <a:t>, loose, </a:t>
            </a:r>
            <a:r>
              <a:rPr lang="en-US" dirty="0" smtClean="0"/>
              <a:t>cotton </a:t>
            </a:r>
            <a:r>
              <a:rPr lang="en-US" dirty="0"/>
              <a:t>clothes. </a:t>
            </a:r>
            <a:endParaRPr lang="en-US" dirty="0" smtClean="0"/>
          </a:p>
          <a:p>
            <a:r>
              <a:rPr lang="en-US" dirty="0" smtClean="0"/>
              <a:t>Avoid direct sunlight, use umbrella, damp cloth on your head, shoes </a:t>
            </a:r>
            <a:r>
              <a:rPr lang="en-US" dirty="0"/>
              <a:t>or </a:t>
            </a:r>
            <a:r>
              <a:rPr lang="en-US" dirty="0" err="1"/>
              <a:t>chappals</a:t>
            </a:r>
            <a:r>
              <a:rPr lang="en-US" dirty="0"/>
              <a:t> while going out in </a:t>
            </a:r>
            <a:r>
              <a:rPr lang="en-US" dirty="0" smtClean="0"/>
              <a:t>sun or working outside.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ORS, homemade drinks like </a:t>
            </a:r>
            <a:r>
              <a:rPr lang="en-US" dirty="0" err="1"/>
              <a:t>lassi</a:t>
            </a:r>
            <a:r>
              <a:rPr lang="en-US" dirty="0"/>
              <a:t>, </a:t>
            </a:r>
            <a:r>
              <a:rPr lang="en-US" dirty="0" smtClean="0"/>
              <a:t>kanji </a:t>
            </a:r>
            <a:r>
              <a:rPr lang="en-US" dirty="0"/>
              <a:t>(rice water), lemon water, buttermilk, </a:t>
            </a:r>
            <a:r>
              <a:rPr lang="en-US" dirty="0" err="1" smtClean="0"/>
              <a:t>etc</a:t>
            </a:r>
            <a:r>
              <a:rPr lang="en-US" dirty="0" smtClean="0"/>
              <a:t>, which </a:t>
            </a:r>
            <a:r>
              <a:rPr lang="en-US" dirty="0"/>
              <a:t>help to re-hydrate the body.</a:t>
            </a:r>
          </a:p>
          <a:p>
            <a:r>
              <a:rPr lang="en-US" dirty="0" smtClean="0"/>
              <a:t>Recognize </a:t>
            </a:r>
            <a:r>
              <a:rPr lang="en-US" dirty="0"/>
              <a:t>the signs of heat stroke, heat rash or heat cramps such as weakness, dizziness</a:t>
            </a:r>
            <a:r>
              <a:rPr lang="en-US" dirty="0" smtClean="0"/>
              <a:t>, headache</a:t>
            </a:r>
            <a:r>
              <a:rPr lang="en-US" dirty="0"/>
              <a:t>, nausea, </a:t>
            </a:r>
            <a:r>
              <a:rPr lang="en-US" dirty="0" smtClean="0"/>
              <a:t>sweating, seek medical help.</a:t>
            </a:r>
            <a:endParaRPr lang="en-US" dirty="0"/>
          </a:p>
          <a:p>
            <a:r>
              <a:rPr lang="en-US" dirty="0" smtClean="0"/>
              <a:t>Keep home </a:t>
            </a:r>
            <a:r>
              <a:rPr lang="en-US" dirty="0"/>
              <a:t>cool, use curtains, shutters or sunshade and open windows at night.</a:t>
            </a:r>
          </a:p>
          <a:p>
            <a:r>
              <a:rPr lang="en-US" dirty="0" smtClean="0"/>
              <a:t>Schedule </a:t>
            </a:r>
            <a:r>
              <a:rPr lang="en-US" dirty="0"/>
              <a:t>strenuous </a:t>
            </a:r>
            <a:r>
              <a:rPr lang="en-US" dirty="0" smtClean="0"/>
              <a:t>outdoor work to early morning or evening  cooler</a:t>
            </a:r>
            <a:endParaRPr lang="en-US" dirty="0"/>
          </a:p>
          <a:p>
            <a:pPr>
              <a:buNone/>
            </a:pPr>
            <a:endParaRPr lang="en-IN" sz="2800" dirty="0"/>
          </a:p>
          <a:p>
            <a:pPr>
              <a:buNone/>
            </a:pPr>
            <a:r>
              <a:rPr lang="en-IN" sz="2800" dirty="0"/>
              <a:t>	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941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/>
              <a:t>Dont’s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19200"/>
            <a:ext cx="8305800" cy="53340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Avoid </a:t>
            </a:r>
            <a:r>
              <a:rPr lang="en-US" sz="2600" dirty="0"/>
              <a:t>going out in the sun, especially between 12.00 noon and 3.00 p.m.</a:t>
            </a:r>
          </a:p>
          <a:p>
            <a:r>
              <a:rPr lang="en-US" sz="2600" dirty="0" smtClean="0"/>
              <a:t>Avoid </a:t>
            </a:r>
            <a:r>
              <a:rPr lang="en-US" sz="2600" dirty="0"/>
              <a:t>wearing dark, heavy or tight clothing.</a:t>
            </a:r>
          </a:p>
          <a:p>
            <a:r>
              <a:rPr lang="en-US" sz="2600" dirty="0" smtClean="0"/>
              <a:t>Avoid strenuous </a:t>
            </a:r>
            <a:r>
              <a:rPr lang="en-US" sz="2600" dirty="0"/>
              <a:t>activities when the outside temperature is high. </a:t>
            </a:r>
          </a:p>
          <a:p>
            <a:r>
              <a:rPr lang="en-US" sz="2600" dirty="0" smtClean="0"/>
              <a:t>Avoid </a:t>
            </a:r>
            <a:r>
              <a:rPr lang="en-US" sz="2600" dirty="0"/>
              <a:t>cooking during peak hours. Open doors and windows to ventilate cooking </a:t>
            </a:r>
            <a:r>
              <a:rPr lang="en-US" sz="2600" dirty="0" smtClean="0"/>
              <a:t>area adequately</a:t>
            </a:r>
            <a:r>
              <a:rPr lang="en-US" sz="2600" dirty="0"/>
              <a:t>.</a:t>
            </a:r>
          </a:p>
          <a:p>
            <a:r>
              <a:rPr lang="en-US" sz="2600" dirty="0" smtClean="0"/>
              <a:t>Avoid </a:t>
            </a:r>
            <a:r>
              <a:rPr lang="en-US" sz="2600" dirty="0"/>
              <a:t>alcohol, tea, coffee and carbonated soft drinks, which dehydrates the body.</a:t>
            </a:r>
          </a:p>
          <a:p>
            <a:r>
              <a:rPr lang="en-US" sz="2600" dirty="0" smtClean="0"/>
              <a:t>Avoid </a:t>
            </a:r>
            <a:r>
              <a:rPr lang="en-US" sz="2600" dirty="0"/>
              <a:t>high-protein food and do not eat stale food</a:t>
            </a:r>
            <a:endParaRPr lang="en-IN" sz="2600" dirty="0"/>
          </a:p>
          <a:p>
            <a:pPr>
              <a:buNone/>
            </a:pPr>
            <a:endParaRPr lang="en-IN" sz="2800" dirty="0"/>
          </a:p>
          <a:p>
            <a:pPr>
              <a:buNone/>
            </a:pPr>
            <a:r>
              <a:rPr lang="en-IN" sz="2800" dirty="0"/>
              <a:t>	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50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Lessons Learnt – Preparedness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8674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/>
              <a:t>Recognize Heat Wave as a major Health Risk.</a:t>
            </a:r>
          </a:p>
          <a:p>
            <a:pPr marL="0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Map </a:t>
            </a:r>
            <a:r>
              <a:rPr lang="en-US" sz="9600" dirty="0"/>
              <a:t>out the 'High Risk' Communities.</a:t>
            </a:r>
          </a:p>
          <a:p>
            <a:pPr marL="0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Setting </a:t>
            </a:r>
            <a:r>
              <a:rPr lang="en-US" sz="9600" dirty="0"/>
              <a:t>up of 'Public Cooling Places'.</a:t>
            </a:r>
          </a:p>
          <a:p>
            <a:pPr marL="0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Issue </a:t>
            </a:r>
            <a:r>
              <a:rPr lang="en-US" sz="9600" dirty="0"/>
              <a:t>Heat wave alerts through different media.</a:t>
            </a:r>
            <a:r>
              <a:rPr lang="en-IN" sz="9600" dirty="0" smtClean="0"/>
              <a:t> </a:t>
            </a:r>
          </a:p>
          <a:p>
            <a:r>
              <a:rPr lang="en-IN" sz="9600" dirty="0" smtClean="0"/>
              <a:t>Demarcating heat stroke wards in health facilities &amp; adequate </a:t>
            </a:r>
            <a:r>
              <a:rPr lang="en-IN" sz="9600" dirty="0" smtClean="0"/>
              <a:t>preparedness</a:t>
            </a:r>
          </a:p>
          <a:p>
            <a:r>
              <a:rPr lang="en-IN" sz="9600" dirty="0" smtClean="0"/>
              <a:t>Capacity </a:t>
            </a:r>
            <a:r>
              <a:rPr lang="en-IN" sz="9600" dirty="0" smtClean="0"/>
              <a:t>building of frontline workers – ASHA, ANM, AWW</a:t>
            </a:r>
          </a:p>
          <a:p>
            <a:pPr lvl="1"/>
            <a:r>
              <a:rPr lang="en-IN" sz="9600" dirty="0" smtClean="0"/>
              <a:t>Preventive actions – home visits, community meetings</a:t>
            </a:r>
          </a:p>
          <a:p>
            <a:pPr lvl="1"/>
            <a:r>
              <a:rPr lang="en-IN" sz="9600" dirty="0" smtClean="0"/>
              <a:t>Training on: Signs and symptoms, Immediate action</a:t>
            </a:r>
          </a:p>
          <a:p>
            <a:pPr lvl="1"/>
            <a:r>
              <a:rPr lang="en-IN" sz="9600" dirty="0" smtClean="0"/>
              <a:t>Supply: Logistics (ORS), drugs, clean drinking water, information leaflets</a:t>
            </a:r>
          </a:p>
          <a:p>
            <a:pPr lvl="1"/>
            <a:r>
              <a:rPr lang="en-IN" sz="9600" dirty="0" smtClean="0"/>
              <a:t>Information: Where to refer in case of danger signs</a:t>
            </a:r>
          </a:p>
          <a:p>
            <a:pPr lvl="1"/>
            <a:r>
              <a:rPr lang="en-IN" sz="9600" dirty="0" smtClean="0"/>
              <a:t>Identify modality for emergency transport “108”, </a:t>
            </a:r>
            <a:r>
              <a:rPr lang="en-IN" sz="9600" dirty="0" smtClean="0"/>
              <a:t>104”, ice packs in transport vehicles</a:t>
            </a:r>
          </a:p>
          <a:p>
            <a:pPr lvl="1"/>
            <a:r>
              <a:rPr lang="en-IN" sz="9600" dirty="0" smtClean="0"/>
              <a:t>Reporting</a:t>
            </a:r>
            <a:endParaRPr lang="en-IN" sz="9600" dirty="0" smtClean="0"/>
          </a:p>
          <a:p>
            <a:pPr lvl="1"/>
            <a:endParaRPr lang="en-IN" sz="5100" dirty="0" smtClean="0"/>
          </a:p>
          <a:p>
            <a:pPr lvl="1"/>
            <a:endParaRPr lang="en-IN" sz="2400" dirty="0"/>
          </a:p>
          <a:p>
            <a:pPr>
              <a:buNone/>
            </a:pPr>
            <a:endParaRPr lang="en-IN" sz="2800" dirty="0"/>
          </a:p>
          <a:p>
            <a:pPr>
              <a:buNone/>
            </a:pPr>
            <a:r>
              <a:rPr lang="en-IN" sz="2800" dirty="0"/>
              <a:t>	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481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Lessons Learnt – Preparedness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19200"/>
            <a:ext cx="83058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Special precautions for children, pregnant women, women construction / daily wage workers, elderly and those with other medical conditions. They are more vulnerable</a:t>
            </a:r>
          </a:p>
          <a:p>
            <a:r>
              <a:rPr lang="en-US" sz="2800" dirty="0" smtClean="0"/>
              <a:t>AWCs and Schools – early opening of AWCs and schools; keep children indoors, encourage children to drink more fluids,   NOT soft drinks, </a:t>
            </a:r>
            <a:r>
              <a:rPr lang="en-US" sz="2800" dirty="0"/>
              <a:t>Posters with do’s and </a:t>
            </a:r>
            <a:r>
              <a:rPr lang="en-US" sz="2800" dirty="0" err="1" smtClean="0"/>
              <a:t>dont’s</a:t>
            </a:r>
            <a:r>
              <a:rPr lang="en-US" sz="2800" dirty="0" smtClean="0"/>
              <a:t>, cooking in AWCs to be done early morning</a:t>
            </a:r>
            <a:endParaRPr lang="en-US" sz="2800" dirty="0"/>
          </a:p>
          <a:p>
            <a:r>
              <a:rPr lang="en-US" sz="2800" dirty="0" smtClean="0"/>
              <a:t>Key </a:t>
            </a:r>
            <a:r>
              <a:rPr lang="en-US" sz="2800" dirty="0"/>
              <a:t>points to be told to children in schools</a:t>
            </a:r>
          </a:p>
          <a:p>
            <a:r>
              <a:rPr lang="en-US" sz="2800" dirty="0" smtClean="0"/>
              <a:t>Do </a:t>
            </a:r>
            <a:r>
              <a:rPr lang="en-US" sz="2800" dirty="0"/>
              <a:t>not leave children </a:t>
            </a:r>
            <a:r>
              <a:rPr lang="en-US" sz="2800" dirty="0" smtClean="0"/>
              <a:t>in </a:t>
            </a:r>
            <a:r>
              <a:rPr lang="en-US" sz="2800" dirty="0"/>
              <a:t>parked vehicles.</a:t>
            </a:r>
          </a:p>
          <a:p>
            <a:r>
              <a:rPr lang="en-US" sz="2800" dirty="0" smtClean="0"/>
              <a:t>Change timings for construction workers, may start early morning</a:t>
            </a:r>
          </a:p>
          <a:p>
            <a:pPr marL="0" indent="0">
              <a:buNone/>
            </a:pPr>
            <a:endParaRPr lang="en-IN" sz="2400" dirty="0"/>
          </a:p>
          <a:p>
            <a:pPr>
              <a:buNone/>
            </a:pPr>
            <a:endParaRPr lang="en-IN" sz="2800" dirty="0"/>
          </a:p>
          <a:p>
            <a:pPr>
              <a:buNone/>
            </a:pPr>
            <a:r>
              <a:rPr lang="en-IN" sz="2800" dirty="0"/>
              <a:t>	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266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722</Words>
  <Application>Microsoft Office PowerPoint</Application>
  <PresentationFormat>On-screen Show (4:3)</PresentationFormat>
  <Paragraphs>98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Problem Statement</vt:lpstr>
      <vt:lpstr>Impact on health</vt:lpstr>
      <vt:lpstr>Clinical conditions</vt:lpstr>
      <vt:lpstr>Clinical conditions</vt:lpstr>
      <vt:lpstr>Do’s</vt:lpstr>
      <vt:lpstr>Dont’s</vt:lpstr>
      <vt:lpstr>Lessons Learnt – Preparedness</vt:lpstr>
      <vt:lpstr>Lessons Learnt – Preparedness</vt:lpstr>
      <vt:lpstr>Now is the time for urgent …..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Meena Som</cp:lastModifiedBy>
  <cp:revision>65</cp:revision>
  <dcterms:created xsi:type="dcterms:W3CDTF">2018-03-12T08:44:08Z</dcterms:created>
  <dcterms:modified xsi:type="dcterms:W3CDTF">2018-03-24T06:06:19Z</dcterms:modified>
</cp:coreProperties>
</file>